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2" r:id="rId7"/>
    <p:sldId id="264" r:id="rId8"/>
    <p:sldId id="261" r:id="rId9"/>
    <p:sldId id="265" r:id="rId10"/>
    <p:sldId id="266" r:id="rId11"/>
    <p:sldId id="268" r:id="rId12"/>
    <p:sldId id="267" r:id="rId13"/>
    <p:sldId id="269" r:id="rId14"/>
    <p:sldId id="270" r:id="rId15"/>
    <p:sldId id="271" r:id="rId16"/>
    <p:sldId id="273" r:id="rId17"/>
    <p:sldId id="272" r:id="rId18"/>
    <p:sldId id="26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87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8959A36-E578-4AF9-A116-F86ADBBC910B}" type="datetimeFigureOut">
              <a:rPr lang="zh-CN" altLang="en-US" smtClean="0"/>
              <a:t>2021/7/9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FFB82D-C86B-450B-90EC-F5668904343D}" type="slidenum">
              <a:rPr lang="zh-CN" altLang="en-US" smtClean="0"/>
              <a:t>‹#›</a:t>
            </a:fld>
            <a:endParaRPr lang="zh-CN" alt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0076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28959A36-E578-4AF9-A116-F86ADBBC910B}" type="datetimeFigureOut">
              <a:rPr lang="zh-CN" altLang="en-US" smtClean="0"/>
              <a:t>2021/7/9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AFFB82D-C86B-450B-90EC-F5668904343D}" type="slidenum">
              <a:rPr lang="zh-CN" altLang="en-US" smtClean="0"/>
              <a:t>‹#›</a:t>
            </a:fld>
            <a:endParaRPr lang="zh-CN" altLang="en-US"/>
          </a:p>
        </p:txBody>
      </p:sp>
    </p:spTree>
    <p:extLst>
      <p:ext uri="{BB962C8B-B14F-4D97-AF65-F5344CB8AC3E}">
        <p14:creationId xmlns:p14="http://schemas.microsoft.com/office/powerpoint/2010/main" val="2538539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8959A36-E578-4AF9-A116-F86ADBBC910B}" type="datetimeFigureOut">
              <a:rPr lang="zh-CN" altLang="en-US" smtClean="0"/>
              <a:t>2021/7/9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FFB82D-C86B-450B-90EC-F5668904343D}" type="slidenum">
              <a:rPr lang="zh-CN" altLang="en-US" smtClean="0"/>
              <a:t>‹#›</a:t>
            </a:fld>
            <a:endParaRPr lang="zh-CN" altLang="en-US"/>
          </a:p>
        </p:txBody>
      </p:sp>
    </p:spTree>
    <p:extLst>
      <p:ext uri="{BB962C8B-B14F-4D97-AF65-F5344CB8AC3E}">
        <p14:creationId xmlns:p14="http://schemas.microsoft.com/office/powerpoint/2010/main" val="622347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8959A36-E578-4AF9-A116-F86ADBBC910B}" type="datetimeFigureOut">
              <a:rPr lang="zh-CN" altLang="en-US" smtClean="0"/>
              <a:t>2021/7/9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FFB82D-C86B-450B-90EC-F5668904343D}" type="slidenum">
              <a:rPr lang="zh-CN" altLang="en-US" smtClean="0"/>
              <a:t>‹#›</a:t>
            </a:fld>
            <a:endParaRPr lang="zh-CN" alt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2574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8959A36-E578-4AF9-A116-F86ADBBC910B}" type="datetimeFigureOut">
              <a:rPr lang="zh-CN" altLang="en-US" smtClean="0"/>
              <a:t>2021/7/9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FFB82D-C86B-450B-90EC-F5668904343D}" type="slidenum">
              <a:rPr lang="zh-CN" altLang="en-US" smtClean="0"/>
              <a:t>‹#›</a:t>
            </a:fld>
            <a:endParaRPr lang="zh-CN" altLang="en-US"/>
          </a:p>
        </p:txBody>
      </p:sp>
    </p:spTree>
    <p:extLst>
      <p:ext uri="{BB962C8B-B14F-4D97-AF65-F5344CB8AC3E}">
        <p14:creationId xmlns:p14="http://schemas.microsoft.com/office/powerpoint/2010/main" val="3505205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8959A36-E578-4AF9-A116-F86ADBBC910B}" type="datetimeFigureOut">
              <a:rPr lang="zh-CN" altLang="en-US" smtClean="0"/>
              <a:t>2021/7/9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FFB82D-C86B-450B-90EC-F5668904343D}" type="slidenum">
              <a:rPr lang="zh-CN" altLang="en-US" smtClean="0"/>
              <a:t>‹#›</a:t>
            </a:fld>
            <a:endParaRPr lang="zh-CN" alt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12355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8959A36-E578-4AF9-A116-F86ADBBC910B}" type="datetimeFigureOut">
              <a:rPr lang="zh-CN" altLang="en-US" smtClean="0"/>
              <a:t>2021/7/9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FFB82D-C86B-450B-90EC-F5668904343D}" type="slidenum">
              <a:rPr lang="zh-CN" altLang="en-US" smtClean="0"/>
              <a:t>‹#›</a:t>
            </a:fld>
            <a:endParaRPr lang="zh-CN" altLang="en-US"/>
          </a:p>
        </p:txBody>
      </p:sp>
    </p:spTree>
    <p:extLst>
      <p:ext uri="{BB962C8B-B14F-4D97-AF65-F5344CB8AC3E}">
        <p14:creationId xmlns:p14="http://schemas.microsoft.com/office/powerpoint/2010/main" val="2648248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8959A36-E578-4AF9-A116-F86ADBBC910B}" type="datetimeFigureOut">
              <a:rPr lang="zh-CN" altLang="en-US" smtClean="0"/>
              <a:t>2021/7/9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FFB82D-C86B-450B-90EC-F5668904343D}" type="slidenum">
              <a:rPr lang="zh-CN" altLang="en-US" smtClean="0"/>
              <a:t>‹#›</a:t>
            </a:fld>
            <a:endParaRPr lang="zh-CN" altLang="en-US"/>
          </a:p>
        </p:txBody>
      </p:sp>
    </p:spTree>
    <p:extLst>
      <p:ext uri="{BB962C8B-B14F-4D97-AF65-F5344CB8AC3E}">
        <p14:creationId xmlns:p14="http://schemas.microsoft.com/office/powerpoint/2010/main" val="29234480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8959A36-E578-4AF9-A116-F86ADBBC910B}" type="datetimeFigureOut">
              <a:rPr lang="zh-CN" altLang="en-US" smtClean="0"/>
              <a:t>2021/7/9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FFB82D-C86B-450B-90EC-F5668904343D}" type="slidenum">
              <a:rPr lang="zh-CN" altLang="en-US" smtClean="0"/>
              <a:t>‹#›</a:t>
            </a:fld>
            <a:endParaRPr lang="zh-CN" altLang="en-US"/>
          </a:p>
        </p:txBody>
      </p:sp>
    </p:spTree>
    <p:extLst>
      <p:ext uri="{BB962C8B-B14F-4D97-AF65-F5344CB8AC3E}">
        <p14:creationId xmlns:p14="http://schemas.microsoft.com/office/powerpoint/2010/main" val="149098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8959A36-E578-4AF9-A116-F86ADBBC910B}" type="datetimeFigureOut">
              <a:rPr lang="zh-CN" altLang="en-US" smtClean="0"/>
              <a:t>2021/7/9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FFB82D-C86B-450B-90EC-F5668904343D}" type="slidenum">
              <a:rPr lang="zh-CN" altLang="en-US" smtClean="0"/>
              <a:t>‹#›</a:t>
            </a:fld>
            <a:endParaRPr lang="zh-CN" altLang="en-US"/>
          </a:p>
        </p:txBody>
      </p:sp>
    </p:spTree>
    <p:extLst>
      <p:ext uri="{BB962C8B-B14F-4D97-AF65-F5344CB8AC3E}">
        <p14:creationId xmlns:p14="http://schemas.microsoft.com/office/powerpoint/2010/main" val="96499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8959A36-E578-4AF9-A116-F86ADBBC910B}" type="datetimeFigureOut">
              <a:rPr lang="zh-CN" altLang="en-US" smtClean="0"/>
              <a:t>2021/7/9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FFB82D-C86B-450B-90EC-F5668904343D}" type="slidenum">
              <a:rPr lang="zh-CN" altLang="en-US" smtClean="0"/>
              <a:t>‹#›</a:t>
            </a:fld>
            <a:endParaRPr lang="zh-CN" altLang="en-US"/>
          </a:p>
        </p:txBody>
      </p:sp>
    </p:spTree>
    <p:extLst>
      <p:ext uri="{BB962C8B-B14F-4D97-AF65-F5344CB8AC3E}">
        <p14:creationId xmlns:p14="http://schemas.microsoft.com/office/powerpoint/2010/main" val="921743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8959A36-E578-4AF9-A116-F86ADBBC910B}" type="datetimeFigureOut">
              <a:rPr lang="zh-CN" altLang="en-US" smtClean="0"/>
              <a:t>2021/7/9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AFFB82D-C86B-450B-90EC-F5668904343D}" type="slidenum">
              <a:rPr lang="zh-CN" altLang="en-US" smtClean="0"/>
              <a:t>‹#›</a:t>
            </a:fld>
            <a:endParaRPr lang="zh-CN" altLang="en-US"/>
          </a:p>
        </p:txBody>
      </p:sp>
    </p:spTree>
    <p:extLst>
      <p:ext uri="{BB962C8B-B14F-4D97-AF65-F5344CB8AC3E}">
        <p14:creationId xmlns:p14="http://schemas.microsoft.com/office/powerpoint/2010/main" val="1187576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8959A36-E578-4AF9-A116-F86ADBBC910B}" type="datetimeFigureOut">
              <a:rPr lang="zh-CN" altLang="en-US" smtClean="0"/>
              <a:t>2021/7/9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AFFB82D-C86B-450B-90EC-F5668904343D}" type="slidenum">
              <a:rPr lang="zh-CN" altLang="en-US" smtClean="0"/>
              <a:t>‹#›</a:t>
            </a:fld>
            <a:endParaRPr lang="zh-CN" altLang="en-US"/>
          </a:p>
        </p:txBody>
      </p:sp>
    </p:spTree>
    <p:extLst>
      <p:ext uri="{BB962C8B-B14F-4D97-AF65-F5344CB8AC3E}">
        <p14:creationId xmlns:p14="http://schemas.microsoft.com/office/powerpoint/2010/main" val="2694746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8959A36-E578-4AF9-A116-F86ADBBC910B}" type="datetimeFigureOut">
              <a:rPr lang="zh-CN" altLang="en-US" smtClean="0"/>
              <a:t>2021/7/9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AFFB82D-C86B-450B-90EC-F5668904343D}" type="slidenum">
              <a:rPr lang="zh-CN" altLang="en-US" smtClean="0"/>
              <a:t>‹#›</a:t>
            </a:fld>
            <a:endParaRPr lang="zh-CN" altLang="en-US"/>
          </a:p>
        </p:txBody>
      </p:sp>
    </p:spTree>
    <p:extLst>
      <p:ext uri="{BB962C8B-B14F-4D97-AF65-F5344CB8AC3E}">
        <p14:creationId xmlns:p14="http://schemas.microsoft.com/office/powerpoint/2010/main" val="445865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959A36-E578-4AF9-A116-F86ADBBC910B}" type="datetimeFigureOut">
              <a:rPr lang="zh-CN" altLang="en-US" smtClean="0"/>
              <a:t>2021/7/9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AFFB82D-C86B-450B-90EC-F5668904343D}" type="slidenum">
              <a:rPr lang="zh-CN" altLang="en-US" smtClean="0"/>
              <a:t>‹#›</a:t>
            </a:fld>
            <a:endParaRPr lang="zh-CN" altLang="en-US"/>
          </a:p>
        </p:txBody>
      </p:sp>
    </p:spTree>
    <p:extLst>
      <p:ext uri="{BB962C8B-B14F-4D97-AF65-F5344CB8AC3E}">
        <p14:creationId xmlns:p14="http://schemas.microsoft.com/office/powerpoint/2010/main" val="2903363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8959A36-E578-4AF9-A116-F86ADBBC910B}" type="datetimeFigureOut">
              <a:rPr lang="zh-CN" altLang="en-US" smtClean="0"/>
              <a:t>2021/7/9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AFFB82D-C86B-450B-90EC-F5668904343D}" type="slidenum">
              <a:rPr lang="zh-CN" altLang="en-US" smtClean="0"/>
              <a:t>‹#›</a:t>
            </a:fld>
            <a:endParaRPr lang="zh-CN" altLang="en-US"/>
          </a:p>
        </p:txBody>
      </p:sp>
    </p:spTree>
    <p:extLst>
      <p:ext uri="{BB962C8B-B14F-4D97-AF65-F5344CB8AC3E}">
        <p14:creationId xmlns:p14="http://schemas.microsoft.com/office/powerpoint/2010/main" val="2201796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8959A36-E578-4AF9-A116-F86ADBBC910B}" type="datetimeFigureOut">
              <a:rPr lang="zh-CN" altLang="en-US" smtClean="0"/>
              <a:t>2021/7/9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AFFB82D-C86B-450B-90EC-F5668904343D}" type="slidenum">
              <a:rPr lang="zh-CN" altLang="en-US" smtClean="0"/>
              <a:t>‹#›</a:t>
            </a:fld>
            <a:endParaRPr lang="zh-CN" altLang="en-US"/>
          </a:p>
        </p:txBody>
      </p:sp>
    </p:spTree>
    <p:extLst>
      <p:ext uri="{BB962C8B-B14F-4D97-AF65-F5344CB8AC3E}">
        <p14:creationId xmlns:p14="http://schemas.microsoft.com/office/powerpoint/2010/main" val="17121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28959A36-E578-4AF9-A116-F86ADBBC910B}" type="datetimeFigureOut">
              <a:rPr lang="zh-CN" altLang="en-US" smtClean="0"/>
              <a:t>2021/7/9</a:t>
            </a:fld>
            <a:endParaRPr lang="zh-CN" alt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zh-CN" alt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AFFB82D-C86B-450B-90EC-F5668904343D}" type="slidenum">
              <a:rPr lang="zh-CN" altLang="en-US" smtClean="0"/>
              <a:t>‹#›</a:t>
            </a:fld>
            <a:endParaRPr lang="zh-CN" altLang="en-US"/>
          </a:p>
        </p:txBody>
      </p:sp>
    </p:spTree>
    <p:extLst>
      <p:ext uri="{BB962C8B-B14F-4D97-AF65-F5344CB8AC3E}">
        <p14:creationId xmlns:p14="http://schemas.microsoft.com/office/powerpoint/2010/main" val="151422170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BF868-EE68-4866-AB21-F87E8E9EA2F1}"/>
              </a:ext>
            </a:extLst>
          </p:cNvPr>
          <p:cNvSpPr>
            <a:spLocks noGrp="1"/>
          </p:cNvSpPr>
          <p:nvPr>
            <p:ph type="ctrTitle"/>
          </p:nvPr>
        </p:nvSpPr>
        <p:spPr/>
        <p:txBody>
          <a:bodyPr/>
          <a:lstStyle/>
          <a:p>
            <a:r>
              <a:rPr lang="zh-CN" altLang="en-US" dirty="0"/>
              <a:t>第一周实验总结</a:t>
            </a:r>
          </a:p>
        </p:txBody>
      </p:sp>
      <p:sp>
        <p:nvSpPr>
          <p:cNvPr id="3" name="副标题 2">
            <a:extLst>
              <a:ext uri="{FF2B5EF4-FFF2-40B4-BE49-F238E27FC236}">
                <a16:creationId xmlns:a16="http://schemas.microsoft.com/office/drawing/2014/main" id="{638A6832-B17A-418F-BB33-A9B438E827FB}"/>
              </a:ext>
            </a:extLst>
          </p:cNvPr>
          <p:cNvSpPr>
            <a:spLocks noGrp="1"/>
          </p:cNvSpPr>
          <p:nvPr>
            <p:ph type="subTitle" idx="1"/>
          </p:nvPr>
        </p:nvSpPr>
        <p:spPr/>
        <p:txBody>
          <a:bodyPr/>
          <a:lstStyle/>
          <a:p>
            <a:r>
              <a:rPr lang="zh-CN" altLang="en-US" dirty="0">
                <a:solidFill>
                  <a:schemeClr val="tx1"/>
                </a:solidFill>
              </a:rPr>
              <a:t>小组成员：黎绍峰 沈熔喆</a:t>
            </a:r>
          </a:p>
        </p:txBody>
      </p:sp>
    </p:spTree>
    <p:extLst>
      <p:ext uri="{BB962C8B-B14F-4D97-AF65-F5344CB8AC3E}">
        <p14:creationId xmlns:p14="http://schemas.microsoft.com/office/powerpoint/2010/main" val="3644227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0EC653-AB6C-4C22-8CCE-353186DCDC5B}"/>
              </a:ext>
            </a:extLst>
          </p:cNvPr>
          <p:cNvSpPr>
            <a:spLocks noGrp="1"/>
          </p:cNvSpPr>
          <p:nvPr>
            <p:ph type="title"/>
          </p:nvPr>
        </p:nvSpPr>
        <p:spPr>
          <a:xfrm>
            <a:off x="735012" y="250612"/>
            <a:ext cx="8534400" cy="1507067"/>
          </a:xfrm>
        </p:spPr>
        <p:txBody>
          <a:bodyPr/>
          <a:lstStyle/>
          <a:p>
            <a:r>
              <a:rPr lang="zh-CN" altLang="en-US" dirty="0"/>
              <a:t>活动图层（</a:t>
            </a:r>
            <a:r>
              <a:rPr lang="en-US" altLang="zh-CN" dirty="0"/>
              <a:t>layer[1]</a:t>
            </a:r>
            <a:r>
              <a:rPr lang="zh-CN" altLang="en-US" dirty="0"/>
              <a:t>、</a:t>
            </a:r>
            <a:r>
              <a:rPr lang="en-US" altLang="zh-CN" dirty="0"/>
              <a:t>layer[2]</a:t>
            </a:r>
            <a:r>
              <a:rPr lang="zh-CN" altLang="en-US" dirty="0"/>
              <a:t>）</a:t>
            </a:r>
          </a:p>
        </p:txBody>
      </p:sp>
      <p:sp>
        <p:nvSpPr>
          <p:cNvPr id="7" name="文本框 6">
            <a:extLst>
              <a:ext uri="{FF2B5EF4-FFF2-40B4-BE49-F238E27FC236}">
                <a16:creationId xmlns:a16="http://schemas.microsoft.com/office/drawing/2014/main" id="{D5B82C09-7F7B-4814-B22A-7F325EF7A4F1}"/>
              </a:ext>
            </a:extLst>
          </p:cNvPr>
          <p:cNvSpPr txBox="1"/>
          <p:nvPr/>
        </p:nvSpPr>
        <p:spPr>
          <a:xfrm>
            <a:off x="1408763" y="2000738"/>
            <a:ext cx="9565640" cy="646331"/>
          </a:xfrm>
          <a:prstGeom prst="rect">
            <a:avLst/>
          </a:prstGeom>
          <a:noFill/>
        </p:spPr>
        <p:txBody>
          <a:bodyPr wrap="square">
            <a:spAutoFit/>
          </a:bodyPr>
          <a:lstStyle/>
          <a:p>
            <a:r>
              <a:rPr lang="zh-CN" altLang="en-US" b="0" i="0" dirty="0">
                <a:effectLst/>
                <a:latin typeface="PT Serif"/>
              </a:rPr>
              <a:t>另一个图层就是活动图层，一般用来显示需要灵活移动的图像块，比如游戏的主角等等，这时候我们就要存储具体的坐标信息了，占用的位数会更多：</a:t>
            </a:r>
            <a:endParaRPr lang="zh-CN" altLang="en-US" dirty="0"/>
          </a:p>
        </p:txBody>
      </p:sp>
      <p:pic>
        <p:nvPicPr>
          <p:cNvPr id="4" name="图片 3">
            <a:extLst>
              <a:ext uri="{FF2B5EF4-FFF2-40B4-BE49-F238E27FC236}">
                <a16:creationId xmlns:a16="http://schemas.microsoft.com/office/drawing/2014/main" id="{5B830A22-4801-4015-AA38-A65C5CD22E2D}"/>
              </a:ext>
            </a:extLst>
          </p:cNvPr>
          <p:cNvPicPr>
            <a:picLocks noChangeAspect="1"/>
          </p:cNvPicPr>
          <p:nvPr/>
        </p:nvPicPr>
        <p:blipFill>
          <a:blip r:embed="rId2"/>
          <a:stretch>
            <a:fillRect/>
          </a:stretch>
        </p:blipFill>
        <p:spPr>
          <a:xfrm>
            <a:off x="1518919" y="3287467"/>
            <a:ext cx="9345329" cy="1066949"/>
          </a:xfrm>
          <a:prstGeom prst="rect">
            <a:avLst/>
          </a:prstGeom>
        </p:spPr>
      </p:pic>
    </p:spTree>
    <p:extLst>
      <p:ext uri="{BB962C8B-B14F-4D97-AF65-F5344CB8AC3E}">
        <p14:creationId xmlns:p14="http://schemas.microsoft.com/office/powerpoint/2010/main" val="1361845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F45DC-3C2F-4404-BADC-A4BA2D7789B5}"/>
              </a:ext>
            </a:extLst>
          </p:cNvPr>
          <p:cNvSpPr>
            <a:spLocks noGrp="1"/>
          </p:cNvSpPr>
          <p:nvPr>
            <p:ph type="title"/>
          </p:nvPr>
        </p:nvSpPr>
        <p:spPr>
          <a:xfrm>
            <a:off x="749997" y="495299"/>
            <a:ext cx="8534400" cy="1219200"/>
          </a:xfrm>
        </p:spPr>
        <p:txBody>
          <a:bodyPr/>
          <a:lstStyle/>
          <a:p>
            <a:r>
              <a:rPr lang="zh-CN" altLang="en-US" dirty="0"/>
              <a:t>背景融合</a:t>
            </a:r>
          </a:p>
        </p:txBody>
      </p:sp>
      <p:sp>
        <p:nvSpPr>
          <p:cNvPr id="4" name="AutoShape 2">
            <a:extLst>
              <a:ext uri="{FF2B5EF4-FFF2-40B4-BE49-F238E27FC236}">
                <a16:creationId xmlns:a16="http://schemas.microsoft.com/office/drawing/2014/main" id="{2E5C4091-86CA-4620-A9B1-8B059738112B}"/>
              </a:ext>
            </a:extLst>
          </p:cNvPr>
          <p:cNvSpPr>
            <a:spLocks noChangeAspect="1" noChangeArrowheads="1"/>
          </p:cNvSpPr>
          <p:nvPr/>
        </p:nvSpPr>
        <p:spPr bwMode="auto">
          <a:xfrm>
            <a:off x="5486400" y="2819400"/>
            <a:ext cx="1219200" cy="1219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9E0A14DB-E394-4745-9C4B-AB7BB23BC51B}"/>
              </a:ext>
            </a:extLst>
          </p:cNvPr>
          <p:cNvPicPr>
            <a:picLocks noChangeAspect="1"/>
          </p:cNvPicPr>
          <p:nvPr/>
        </p:nvPicPr>
        <p:blipFill>
          <a:blip r:embed="rId2"/>
          <a:stretch>
            <a:fillRect/>
          </a:stretch>
        </p:blipFill>
        <p:spPr>
          <a:xfrm>
            <a:off x="906429" y="2544152"/>
            <a:ext cx="4312665" cy="3208949"/>
          </a:xfrm>
          <a:prstGeom prst="rect">
            <a:avLst/>
          </a:prstGeom>
        </p:spPr>
      </p:pic>
      <p:pic>
        <p:nvPicPr>
          <p:cNvPr id="8" name="图片 7">
            <a:extLst>
              <a:ext uri="{FF2B5EF4-FFF2-40B4-BE49-F238E27FC236}">
                <a16:creationId xmlns:a16="http://schemas.microsoft.com/office/drawing/2014/main" id="{394F8FC8-C363-4D6B-8F74-D422C9EE3BFF}"/>
              </a:ext>
            </a:extLst>
          </p:cNvPr>
          <p:cNvPicPr>
            <a:picLocks noChangeAspect="1"/>
          </p:cNvPicPr>
          <p:nvPr/>
        </p:nvPicPr>
        <p:blipFill>
          <a:blip r:embed="rId3"/>
          <a:stretch>
            <a:fillRect/>
          </a:stretch>
        </p:blipFill>
        <p:spPr>
          <a:xfrm>
            <a:off x="6267282" y="3434080"/>
            <a:ext cx="1200317" cy="1163943"/>
          </a:xfrm>
          <a:prstGeom prst="rect">
            <a:avLst/>
          </a:prstGeom>
        </p:spPr>
      </p:pic>
      <p:pic>
        <p:nvPicPr>
          <p:cNvPr id="10" name="图片 9">
            <a:extLst>
              <a:ext uri="{FF2B5EF4-FFF2-40B4-BE49-F238E27FC236}">
                <a16:creationId xmlns:a16="http://schemas.microsoft.com/office/drawing/2014/main" id="{3B33D4AE-92BD-4520-8311-096B04B7C7FB}"/>
              </a:ext>
            </a:extLst>
          </p:cNvPr>
          <p:cNvPicPr>
            <a:picLocks noChangeAspect="1"/>
          </p:cNvPicPr>
          <p:nvPr/>
        </p:nvPicPr>
        <p:blipFill>
          <a:blip r:embed="rId4"/>
          <a:stretch>
            <a:fillRect/>
          </a:stretch>
        </p:blipFill>
        <p:spPr>
          <a:xfrm>
            <a:off x="8515788" y="2748279"/>
            <a:ext cx="2791736" cy="2880361"/>
          </a:xfrm>
          <a:prstGeom prst="rect">
            <a:avLst/>
          </a:prstGeom>
        </p:spPr>
      </p:pic>
    </p:spTree>
    <p:extLst>
      <p:ext uri="{BB962C8B-B14F-4D97-AF65-F5344CB8AC3E}">
        <p14:creationId xmlns:p14="http://schemas.microsoft.com/office/powerpoint/2010/main" val="1481101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F45DC-3C2F-4404-BADC-A4BA2D7789B5}"/>
              </a:ext>
            </a:extLst>
          </p:cNvPr>
          <p:cNvSpPr>
            <a:spLocks noGrp="1"/>
          </p:cNvSpPr>
          <p:nvPr>
            <p:ph type="title"/>
          </p:nvPr>
        </p:nvSpPr>
        <p:spPr>
          <a:xfrm>
            <a:off x="704532" y="475826"/>
            <a:ext cx="8534400" cy="1507067"/>
          </a:xfrm>
        </p:spPr>
        <p:txBody>
          <a:bodyPr/>
          <a:lstStyle/>
          <a:p>
            <a:r>
              <a:rPr lang="zh-CN" altLang="en-US" dirty="0"/>
              <a:t>背景融合</a:t>
            </a:r>
          </a:p>
        </p:txBody>
      </p:sp>
      <p:sp>
        <p:nvSpPr>
          <p:cNvPr id="4" name="AutoShape 2">
            <a:extLst>
              <a:ext uri="{FF2B5EF4-FFF2-40B4-BE49-F238E27FC236}">
                <a16:creationId xmlns:a16="http://schemas.microsoft.com/office/drawing/2014/main" id="{2E5C4091-86CA-4620-A9B1-8B059738112B}"/>
              </a:ext>
            </a:extLst>
          </p:cNvPr>
          <p:cNvSpPr>
            <a:spLocks noChangeAspect="1" noChangeArrowheads="1"/>
          </p:cNvSpPr>
          <p:nvPr/>
        </p:nvSpPr>
        <p:spPr bwMode="auto">
          <a:xfrm>
            <a:off x="5486400" y="2819400"/>
            <a:ext cx="1219200" cy="1219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9E0A14DB-E394-4745-9C4B-AB7BB23BC51B}"/>
              </a:ext>
            </a:extLst>
          </p:cNvPr>
          <p:cNvPicPr>
            <a:picLocks noChangeAspect="1"/>
          </p:cNvPicPr>
          <p:nvPr/>
        </p:nvPicPr>
        <p:blipFill>
          <a:blip r:embed="rId2"/>
          <a:stretch>
            <a:fillRect/>
          </a:stretch>
        </p:blipFill>
        <p:spPr>
          <a:xfrm>
            <a:off x="3559645" y="1316481"/>
            <a:ext cx="6615590" cy="4922500"/>
          </a:xfrm>
          <a:prstGeom prst="rect">
            <a:avLst/>
          </a:prstGeom>
        </p:spPr>
      </p:pic>
      <p:pic>
        <p:nvPicPr>
          <p:cNvPr id="13" name="图片 12">
            <a:extLst>
              <a:ext uri="{FF2B5EF4-FFF2-40B4-BE49-F238E27FC236}">
                <a16:creationId xmlns:a16="http://schemas.microsoft.com/office/drawing/2014/main" id="{B4E91DF9-58CE-4D68-B8AB-908CB84D3D57}"/>
              </a:ext>
            </a:extLst>
          </p:cNvPr>
          <p:cNvPicPr>
            <a:picLocks noChangeAspect="1"/>
          </p:cNvPicPr>
          <p:nvPr/>
        </p:nvPicPr>
        <p:blipFill>
          <a:blip r:embed="rId3"/>
          <a:stretch>
            <a:fillRect/>
          </a:stretch>
        </p:blipFill>
        <p:spPr>
          <a:xfrm>
            <a:off x="5245717" y="4038600"/>
            <a:ext cx="533474" cy="504895"/>
          </a:xfrm>
          <a:prstGeom prst="rect">
            <a:avLst/>
          </a:prstGeom>
        </p:spPr>
      </p:pic>
      <p:pic>
        <p:nvPicPr>
          <p:cNvPr id="17" name="图片 16">
            <a:extLst>
              <a:ext uri="{FF2B5EF4-FFF2-40B4-BE49-F238E27FC236}">
                <a16:creationId xmlns:a16="http://schemas.microsoft.com/office/drawing/2014/main" id="{879D2EF3-9F66-4426-9D83-EBE90F6BE4C4}"/>
              </a:ext>
            </a:extLst>
          </p:cNvPr>
          <p:cNvPicPr>
            <a:picLocks noChangeAspect="1"/>
          </p:cNvPicPr>
          <p:nvPr/>
        </p:nvPicPr>
        <p:blipFill>
          <a:blip r:embed="rId4"/>
          <a:stretch>
            <a:fillRect/>
          </a:stretch>
        </p:blipFill>
        <p:spPr>
          <a:xfrm>
            <a:off x="5210052" y="4910474"/>
            <a:ext cx="590632" cy="1328507"/>
          </a:xfrm>
          <a:prstGeom prst="rect">
            <a:avLst/>
          </a:prstGeom>
        </p:spPr>
      </p:pic>
      <p:pic>
        <p:nvPicPr>
          <p:cNvPr id="24" name="图片 23">
            <a:extLst>
              <a:ext uri="{FF2B5EF4-FFF2-40B4-BE49-F238E27FC236}">
                <a16:creationId xmlns:a16="http://schemas.microsoft.com/office/drawing/2014/main" id="{F8143C43-BD84-4E2B-8508-D7CB2F980FDD}"/>
              </a:ext>
            </a:extLst>
          </p:cNvPr>
          <p:cNvPicPr>
            <a:picLocks noChangeAspect="1"/>
          </p:cNvPicPr>
          <p:nvPr/>
        </p:nvPicPr>
        <p:blipFill>
          <a:blip r:embed="rId4"/>
          <a:stretch>
            <a:fillRect/>
          </a:stretch>
        </p:blipFill>
        <p:spPr>
          <a:xfrm>
            <a:off x="5245717" y="1316482"/>
            <a:ext cx="590632" cy="2360220"/>
          </a:xfrm>
          <a:prstGeom prst="rect">
            <a:avLst/>
          </a:prstGeom>
        </p:spPr>
      </p:pic>
    </p:spTree>
    <p:extLst>
      <p:ext uri="{BB962C8B-B14F-4D97-AF65-F5344CB8AC3E}">
        <p14:creationId xmlns:p14="http://schemas.microsoft.com/office/powerpoint/2010/main" val="2852343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53EEF-EE94-4FB5-8095-2EF0165B37EB}"/>
              </a:ext>
            </a:extLst>
          </p:cNvPr>
          <p:cNvSpPr>
            <a:spLocks noGrp="1"/>
          </p:cNvSpPr>
          <p:nvPr>
            <p:ph type="title"/>
          </p:nvPr>
        </p:nvSpPr>
        <p:spPr>
          <a:xfrm>
            <a:off x="714692" y="494453"/>
            <a:ext cx="6234748" cy="684108"/>
          </a:xfrm>
        </p:spPr>
        <p:txBody>
          <a:bodyPr/>
          <a:lstStyle/>
          <a:p>
            <a:r>
              <a:rPr lang="zh-CN" altLang="en-US" dirty="0"/>
              <a:t>游戏逻辑</a:t>
            </a:r>
          </a:p>
        </p:txBody>
      </p:sp>
      <p:pic>
        <p:nvPicPr>
          <p:cNvPr id="4" name="图片 3">
            <a:extLst>
              <a:ext uri="{FF2B5EF4-FFF2-40B4-BE49-F238E27FC236}">
                <a16:creationId xmlns:a16="http://schemas.microsoft.com/office/drawing/2014/main" id="{334DD0DB-FB22-4FCA-A3CB-FB4C56C3F1CC}"/>
              </a:ext>
            </a:extLst>
          </p:cNvPr>
          <p:cNvPicPr>
            <a:picLocks noChangeAspect="1"/>
          </p:cNvPicPr>
          <p:nvPr/>
        </p:nvPicPr>
        <p:blipFill>
          <a:blip r:embed="rId2"/>
          <a:stretch>
            <a:fillRect/>
          </a:stretch>
        </p:blipFill>
        <p:spPr>
          <a:xfrm>
            <a:off x="5495841" y="2008166"/>
            <a:ext cx="1200317" cy="1163943"/>
          </a:xfrm>
          <a:prstGeom prst="rect">
            <a:avLst/>
          </a:prstGeom>
        </p:spPr>
      </p:pic>
      <p:sp>
        <p:nvSpPr>
          <p:cNvPr id="7" name="文本框 6">
            <a:extLst>
              <a:ext uri="{FF2B5EF4-FFF2-40B4-BE49-F238E27FC236}">
                <a16:creationId xmlns:a16="http://schemas.microsoft.com/office/drawing/2014/main" id="{E37669B4-C914-4F85-89EA-578BFEB9AD9F}"/>
              </a:ext>
            </a:extLst>
          </p:cNvPr>
          <p:cNvSpPr txBox="1"/>
          <p:nvPr/>
        </p:nvSpPr>
        <p:spPr>
          <a:xfrm>
            <a:off x="1224280" y="1472783"/>
            <a:ext cx="2260600" cy="646331"/>
          </a:xfrm>
          <a:prstGeom prst="rect">
            <a:avLst/>
          </a:prstGeom>
          <a:noFill/>
        </p:spPr>
        <p:txBody>
          <a:bodyPr wrap="square">
            <a:spAutoFit/>
          </a:bodyPr>
          <a:lstStyle/>
          <a:p>
            <a:pPr algn="l"/>
            <a:r>
              <a:rPr lang="zh-CN" altLang="en-US" sz="3600" b="1" i="0" dirty="0">
                <a:effectLst/>
                <a:latin typeface="等线 Light" panose="02010600030101010101" pitchFamily="2" charset="-122"/>
                <a:ea typeface="等线 Light" panose="02010600030101010101" pitchFamily="2" charset="-122"/>
              </a:rPr>
              <a:t>马里奥</a:t>
            </a:r>
          </a:p>
        </p:txBody>
      </p:sp>
      <p:sp>
        <p:nvSpPr>
          <p:cNvPr id="11" name="文本框 10">
            <a:extLst>
              <a:ext uri="{FF2B5EF4-FFF2-40B4-BE49-F238E27FC236}">
                <a16:creationId xmlns:a16="http://schemas.microsoft.com/office/drawing/2014/main" id="{D8CD1904-74CF-40B0-9BEE-BD6CD2D96130}"/>
              </a:ext>
            </a:extLst>
          </p:cNvPr>
          <p:cNvSpPr txBox="1"/>
          <p:nvPr/>
        </p:nvSpPr>
        <p:spPr>
          <a:xfrm>
            <a:off x="988059" y="3685891"/>
            <a:ext cx="10215880" cy="2677656"/>
          </a:xfrm>
          <a:prstGeom prst="rect">
            <a:avLst/>
          </a:prstGeom>
          <a:noFill/>
        </p:spPr>
        <p:txBody>
          <a:bodyPr wrap="square">
            <a:spAutoFit/>
          </a:bodyPr>
          <a:lstStyle/>
          <a:p>
            <a:r>
              <a:rPr lang="zh-CN" altLang="en-US" sz="2400" b="0" i="0" dirty="0">
                <a:effectLst/>
                <a:latin typeface="等线 Light" panose="02010600030101010101" pitchFamily="2" charset="-122"/>
                <a:ea typeface="等线 Light" panose="02010600030101010101" pitchFamily="2" charset="-122"/>
              </a:rPr>
              <a:t>      这个游戏其实只用到一个上键，每当我们按键的时候，需要将马里奥的状态设置成“上升”，并切换人物动画，然后给定一个初始计数器值，每当计数器到达零，就让马里奥上升一个像素，然后给一个大一点的计数器值，这样就实现了有重力的上升，直到计数器值达到最大设定值为止，此时把状态设置成“下降”，马里奥开始掉落，同样给一个初始计数器值，不过这个计数器值是慢慢变小的，就是实现了加速下落的效果。马里奥模块需要告诉上层模块当前的位置，方便碰撞检测。</a:t>
            </a:r>
            <a:endParaRPr lang="zh-CN" altLang="en-US" sz="2400" dirty="0">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900885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53EEF-EE94-4FB5-8095-2EF0165B37EB}"/>
              </a:ext>
            </a:extLst>
          </p:cNvPr>
          <p:cNvSpPr>
            <a:spLocks noGrp="1"/>
          </p:cNvSpPr>
          <p:nvPr>
            <p:ph type="title"/>
          </p:nvPr>
        </p:nvSpPr>
        <p:spPr>
          <a:xfrm>
            <a:off x="714692" y="494453"/>
            <a:ext cx="6234748" cy="684108"/>
          </a:xfrm>
        </p:spPr>
        <p:txBody>
          <a:bodyPr/>
          <a:lstStyle/>
          <a:p>
            <a:r>
              <a:rPr lang="zh-CN" altLang="en-US" dirty="0"/>
              <a:t>游戏逻辑</a:t>
            </a:r>
          </a:p>
        </p:txBody>
      </p:sp>
      <p:sp>
        <p:nvSpPr>
          <p:cNvPr id="7" name="文本框 6">
            <a:extLst>
              <a:ext uri="{FF2B5EF4-FFF2-40B4-BE49-F238E27FC236}">
                <a16:creationId xmlns:a16="http://schemas.microsoft.com/office/drawing/2014/main" id="{E37669B4-C914-4F85-89EA-578BFEB9AD9F}"/>
              </a:ext>
            </a:extLst>
          </p:cNvPr>
          <p:cNvSpPr txBox="1"/>
          <p:nvPr/>
        </p:nvSpPr>
        <p:spPr>
          <a:xfrm>
            <a:off x="1224280" y="1472783"/>
            <a:ext cx="3550920" cy="646331"/>
          </a:xfrm>
          <a:prstGeom prst="rect">
            <a:avLst/>
          </a:prstGeom>
          <a:noFill/>
        </p:spPr>
        <p:txBody>
          <a:bodyPr wrap="square">
            <a:spAutoFit/>
          </a:bodyPr>
          <a:lstStyle/>
          <a:p>
            <a:pPr algn="l"/>
            <a:r>
              <a:rPr lang="zh-CN" altLang="en-US" sz="3600" b="1" i="0" dirty="0">
                <a:effectLst/>
                <a:latin typeface="等线 Light" panose="02010600030101010101" pitchFamily="2" charset="-122"/>
                <a:ea typeface="等线 Light" panose="02010600030101010101" pitchFamily="2" charset="-122"/>
              </a:rPr>
              <a:t>水管</a:t>
            </a:r>
            <a:r>
              <a:rPr lang="en-US" altLang="zh-CN" sz="3600" b="1" i="0" dirty="0">
                <a:effectLst/>
                <a:latin typeface="等线 Light" panose="02010600030101010101" pitchFamily="2" charset="-122"/>
                <a:ea typeface="等线 Light" panose="02010600030101010101" pitchFamily="2" charset="-122"/>
              </a:rPr>
              <a:t>(</a:t>
            </a:r>
            <a:r>
              <a:rPr lang="zh-CN" altLang="en-US" sz="3600" b="1" i="0" dirty="0">
                <a:effectLst/>
                <a:latin typeface="等线 Light" panose="02010600030101010101" pitchFamily="2" charset="-122"/>
                <a:ea typeface="等线 Light" panose="02010600030101010101" pitchFamily="2" charset="-122"/>
              </a:rPr>
              <a:t>金币</a:t>
            </a:r>
            <a:r>
              <a:rPr lang="en-US" altLang="zh-CN" sz="3600" b="1" i="0" dirty="0">
                <a:effectLst/>
                <a:latin typeface="等线 Light" panose="02010600030101010101" pitchFamily="2" charset="-122"/>
                <a:ea typeface="等线 Light" panose="02010600030101010101" pitchFamily="2" charset="-122"/>
              </a:rPr>
              <a:t>)</a:t>
            </a:r>
            <a:r>
              <a:rPr lang="zh-CN" altLang="en-US" sz="3600" b="1" i="0" dirty="0">
                <a:effectLst/>
                <a:latin typeface="等线 Light" panose="02010600030101010101" pitchFamily="2" charset="-122"/>
                <a:ea typeface="等线 Light" panose="02010600030101010101" pitchFamily="2" charset="-122"/>
              </a:rPr>
              <a:t>生成</a:t>
            </a:r>
          </a:p>
        </p:txBody>
      </p:sp>
      <p:sp>
        <p:nvSpPr>
          <p:cNvPr id="11" name="文本框 10">
            <a:extLst>
              <a:ext uri="{FF2B5EF4-FFF2-40B4-BE49-F238E27FC236}">
                <a16:creationId xmlns:a16="http://schemas.microsoft.com/office/drawing/2014/main" id="{D8CD1904-74CF-40B0-9BEE-BD6CD2D96130}"/>
              </a:ext>
            </a:extLst>
          </p:cNvPr>
          <p:cNvSpPr txBox="1"/>
          <p:nvPr/>
        </p:nvSpPr>
        <p:spPr>
          <a:xfrm>
            <a:off x="988059" y="3685891"/>
            <a:ext cx="10215880" cy="2308324"/>
          </a:xfrm>
          <a:prstGeom prst="rect">
            <a:avLst/>
          </a:prstGeom>
          <a:noFill/>
        </p:spPr>
        <p:txBody>
          <a:bodyPr wrap="square">
            <a:spAutoFit/>
          </a:bodyPr>
          <a:lstStyle/>
          <a:p>
            <a:r>
              <a:rPr lang="zh-CN" altLang="en-US" sz="2400" b="0" i="0" dirty="0">
                <a:effectLst/>
                <a:latin typeface="等线 Light" panose="02010600030101010101" pitchFamily="2" charset="-122"/>
                <a:ea typeface="等线 Light" panose="02010600030101010101" pitchFamily="2" charset="-122"/>
              </a:rPr>
              <a:t>      首先确定水管信息如何记录，需要存储的信息有：水管左端的 </a:t>
            </a:r>
            <a:r>
              <a:rPr lang="en-US" altLang="zh-CN" sz="2400" b="0" i="0" dirty="0">
                <a:effectLst/>
                <a:latin typeface="等线 Light" panose="02010600030101010101" pitchFamily="2" charset="-122"/>
                <a:ea typeface="等线 Light" panose="02010600030101010101" pitchFamily="2" charset="-122"/>
              </a:rPr>
              <a:t>X </a:t>
            </a:r>
            <a:r>
              <a:rPr lang="zh-CN" altLang="en-US" sz="2400" b="0" i="0" dirty="0">
                <a:effectLst/>
                <a:latin typeface="等线 Light" panose="02010600030101010101" pitchFamily="2" charset="-122"/>
                <a:ea typeface="等线 Light" panose="02010600030101010101" pitchFamily="2" charset="-122"/>
              </a:rPr>
              <a:t>坐标，水管上端的结束 </a:t>
            </a:r>
            <a:r>
              <a:rPr lang="en-US" altLang="zh-CN" sz="2400" b="0" i="0" dirty="0">
                <a:effectLst/>
                <a:latin typeface="等线 Light" panose="02010600030101010101" pitchFamily="2" charset="-122"/>
                <a:ea typeface="等线 Light" panose="02010600030101010101" pitchFamily="2" charset="-122"/>
              </a:rPr>
              <a:t>Y </a:t>
            </a:r>
            <a:r>
              <a:rPr lang="zh-CN" altLang="en-US" sz="2400" b="0" i="0" dirty="0">
                <a:effectLst/>
                <a:latin typeface="等线 Light" panose="02010600030101010101" pitchFamily="2" charset="-122"/>
                <a:ea typeface="等线 Light" panose="02010600030101010101" pitchFamily="2" charset="-122"/>
              </a:rPr>
              <a:t>位置，下端的开始 </a:t>
            </a:r>
            <a:r>
              <a:rPr lang="en-US" altLang="zh-CN" sz="2400" b="0" i="0" dirty="0">
                <a:effectLst/>
                <a:latin typeface="等线 Light" panose="02010600030101010101" pitchFamily="2" charset="-122"/>
                <a:ea typeface="等线 Light" panose="02010600030101010101" pitchFamily="2" charset="-122"/>
              </a:rPr>
              <a:t>Y </a:t>
            </a:r>
            <a:r>
              <a:rPr lang="zh-CN" altLang="en-US" sz="2400" b="0" i="0" dirty="0">
                <a:effectLst/>
                <a:latin typeface="等线 Light" panose="02010600030101010101" pitchFamily="2" charset="-122"/>
                <a:ea typeface="等线 Light" panose="02010600030101010101" pitchFamily="2" charset="-122"/>
              </a:rPr>
              <a:t>位置，全部是以背景图像块作为索引。游戏中水管的数量其实是恒定为 </a:t>
            </a:r>
            <a:r>
              <a:rPr lang="en-US" altLang="zh-CN" sz="2400" b="0" i="0" dirty="0">
                <a:effectLst/>
                <a:latin typeface="等线 Light" panose="02010600030101010101" pitchFamily="2" charset="-122"/>
                <a:ea typeface="等线 Light" panose="02010600030101010101" pitchFamily="2" charset="-122"/>
              </a:rPr>
              <a:t>3 </a:t>
            </a:r>
            <a:r>
              <a:rPr lang="zh-CN" altLang="en-US" sz="2400" b="0" i="0" dirty="0">
                <a:effectLst/>
                <a:latin typeface="等线 Light" panose="02010600030101010101" pitchFamily="2" charset="-122"/>
                <a:ea typeface="等线 Light" panose="02010600030101010101" pitchFamily="2" charset="-122"/>
              </a:rPr>
              <a:t>个的，并且设置好了初始值，按照一定周期向左移动，当检测到一个水管到达了画面最左端，就重置信息到最右边，并随机给两端开始结束赋值。游戏引擎根据水管信息向背景内存写入图像信息。</a:t>
            </a:r>
            <a:endParaRPr lang="zh-CN" altLang="en-US" sz="2400" dirty="0">
              <a:latin typeface="等线 Light" panose="02010600030101010101" pitchFamily="2" charset="-122"/>
              <a:ea typeface="等线 Light" panose="02010600030101010101" pitchFamily="2" charset="-122"/>
            </a:endParaRPr>
          </a:p>
        </p:txBody>
      </p:sp>
      <p:pic>
        <p:nvPicPr>
          <p:cNvPr id="6" name="图片 5">
            <a:extLst>
              <a:ext uri="{FF2B5EF4-FFF2-40B4-BE49-F238E27FC236}">
                <a16:creationId xmlns:a16="http://schemas.microsoft.com/office/drawing/2014/main" id="{EAB7944B-BCBD-4B61-BE64-2F862AD3A174}"/>
              </a:ext>
            </a:extLst>
          </p:cNvPr>
          <p:cNvPicPr>
            <a:picLocks noChangeAspect="1"/>
          </p:cNvPicPr>
          <p:nvPr/>
        </p:nvPicPr>
        <p:blipFill>
          <a:blip r:embed="rId2"/>
          <a:stretch>
            <a:fillRect/>
          </a:stretch>
        </p:blipFill>
        <p:spPr>
          <a:xfrm>
            <a:off x="5607643" y="1269451"/>
            <a:ext cx="590632" cy="1699326"/>
          </a:xfrm>
          <a:prstGeom prst="rect">
            <a:avLst/>
          </a:prstGeom>
        </p:spPr>
      </p:pic>
      <p:pic>
        <p:nvPicPr>
          <p:cNvPr id="5" name="图片 4">
            <a:extLst>
              <a:ext uri="{FF2B5EF4-FFF2-40B4-BE49-F238E27FC236}">
                <a16:creationId xmlns:a16="http://schemas.microsoft.com/office/drawing/2014/main" id="{DDCE73D4-43FE-4CA9-9965-CADCBDA2226E}"/>
              </a:ext>
            </a:extLst>
          </p:cNvPr>
          <p:cNvPicPr>
            <a:picLocks noChangeAspect="1"/>
          </p:cNvPicPr>
          <p:nvPr/>
        </p:nvPicPr>
        <p:blipFill>
          <a:blip r:embed="rId3"/>
          <a:stretch>
            <a:fillRect/>
          </a:stretch>
        </p:blipFill>
        <p:spPr>
          <a:xfrm>
            <a:off x="5572705" y="1107503"/>
            <a:ext cx="676369" cy="323895"/>
          </a:xfrm>
          <a:prstGeom prst="rect">
            <a:avLst/>
          </a:prstGeom>
        </p:spPr>
      </p:pic>
    </p:spTree>
    <p:extLst>
      <p:ext uri="{BB962C8B-B14F-4D97-AF65-F5344CB8AC3E}">
        <p14:creationId xmlns:p14="http://schemas.microsoft.com/office/powerpoint/2010/main" val="983500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53EEF-EE94-4FB5-8095-2EF0165B37EB}"/>
              </a:ext>
            </a:extLst>
          </p:cNvPr>
          <p:cNvSpPr>
            <a:spLocks noGrp="1"/>
          </p:cNvSpPr>
          <p:nvPr>
            <p:ph type="title"/>
          </p:nvPr>
        </p:nvSpPr>
        <p:spPr>
          <a:xfrm>
            <a:off x="714692" y="494453"/>
            <a:ext cx="6234748" cy="684108"/>
          </a:xfrm>
        </p:spPr>
        <p:txBody>
          <a:bodyPr/>
          <a:lstStyle/>
          <a:p>
            <a:r>
              <a:rPr lang="zh-CN" altLang="en-US" dirty="0"/>
              <a:t>碰撞检测</a:t>
            </a:r>
          </a:p>
        </p:txBody>
      </p:sp>
      <p:pic>
        <p:nvPicPr>
          <p:cNvPr id="4" name="图片 3">
            <a:extLst>
              <a:ext uri="{FF2B5EF4-FFF2-40B4-BE49-F238E27FC236}">
                <a16:creationId xmlns:a16="http://schemas.microsoft.com/office/drawing/2014/main" id="{70DC958F-16DF-4F29-8C66-B98B6C547C63}"/>
              </a:ext>
            </a:extLst>
          </p:cNvPr>
          <p:cNvPicPr>
            <a:picLocks noChangeAspect="1"/>
          </p:cNvPicPr>
          <p:nvPr/>
        </p:nvPicPr>
        <p:blipFill>
          <a:blip r:embed="rId2"/>
          <a:stretch>
            <a:fillRect/>
          </a:stretch>
        </p:blipFill>
        <p:spPr>
          <a:xfrm>
            <a:off x="2245359" y="1298773"/>
            <a:ext cx="7475603" cy="2643307"/>
          </a:xfrm>
          <a:prstGeom prst="rect">
            <a:avLst/>
          </a:prstGeom>
        </p:spPr>
      </p:pic>
      <p:sp>
        <p:nvSpPr>
          <p:cNvPr id="12" name="文本框 11">
            <a:extLst>
              <a:ext uri="{FF2B5EF4-FFF2-40B4-BE49-F238E27FC236}">
                <a16:creationId xmlns:a16="http://schemas.microsoft.com/office/drawing/2014/main" id="{80C4156E-B3E4-44A8-98E7-D1EC795986BC}"/>
              </a:ext>
            </a:extLst>
          </p:cNvPr>
          <p:cNvSpPr txBox="1"/>
          <p:nvPr/>
        </p:nvSpPr>
        <p:spPr>
          <a:xfrm>
            <a:off x="1434020" y="4694535"/>
            <a:ext cx="9098280" cy="101566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等线 Light" panose="02010600030101010101" pitchFamily="2" charset="-122"/>
                <a:ea typeface="等线 Light" panose="02010600030101010101" pitchFamily="2" charset="-122"/>
              </a:rPr>
              <a:t>碰撞检测其实就是检测两个矩形有没有交集，为了简单起见，这里不考虑像素透明的问题。如果马里奥碰撞到了水管，就设置一个 game_over 标志，游戏不再进行；碰到金币则设置一个 coin_eaten 标志，并重新生成金币。 </a:t>
            </a:r>
          </a:p>
        </p:txBody>
      </p:sp>
    </p:spTree>
    <p:extLst>
      <p:ext uri="{BB962C8B-B14F-4D97-AF65-F5344CB8AC3E}">
        <p14:creationId xmlns:p14="http://schemas.microsoft.com/office/powerpoint/2010/main" val="1299838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53EEF-EE94-4FB5-8095-2EF0165B37EB}"/>
              </a:ext>
            </a:extLst>
          </p:cNvPr>
          <p:cNvSpPr>
            <a:spLocks noGrp="1"/>
          </p:cNvSpPr>
          <p:nvPr>
            <p:ph type="title"/>
          </p:nvPr>
        </p:nvSpPr>
        <p:spPr>
          <a:xfrm>
            <a:off x="714692" y="494453"/>
            <a:ext cx="6234748" cy="684108"/>
          </a:xfrm>
        </p:spPr>
        <p:txBody>
          <a:bodyPr/>
          <a:lstStyle/>
          <a:p>
            <a:r>
              <a:rPr lang="zh-CN" altLang="en-US" dirty="0"/>
              <a:t>滚动逻辑</a:t>
            </a:r>
          </a:p>
        </p:txBody>
      </p:sp>
      <p:sp>
        <p:nvSpPr>
          <p:cNvPr id="8" name="文本框 7">
            <a:extLst>
              <a:ext uri="{FF2B5EF4-FFF2-40B4-BE49-F238E27FC236}">
                <a16:creationId xmlns:a16="http://schemas.microsoft.com/office/drawing/2014/main" id="{AD06F88F-F61F-49EF-AFEA-8DA613A20316}"/>
              </a:ext>
            </a:extLst>
          </p:cNvPr>
          <p:cNvSpPr txBox="1"/>
          <p:nvPr/>
        </p:nvSpPr>
        <p:spPr>
          <a:xfrm>
            <a:off x="1546860" y="5040108"/>
            <a:ext cx="9098280" cy="132343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effectLst/>
                <a:latin typeface="等线 Light" panose="02010600030101010101" pitchFamily="2" charset="-122"/>
                <a:ea typeface="等线 Light" panose="02010600030101010101" pitchFamily="2" charset="-122"/>
              </a:rPr>
              <a:t>设置一个 </a:t>
            </a:r>
            <a:r>
              <a:rPr kumimoji="0" lang="en-US" altLang="zh-CN" sz="2000" b="0" i="0" u="none" strike="noStrike" cap="none" normalizeH="0" baseline="0" dirty="0" err="1">
                <a:ln>
                  <a:noFill/>
                </a:ln>
                <a:effectLst/>
                <a:latin typeface="等线 Light" panose="02010600030101010101" pitchFamily="2" charset="-122"/>
                <a:ea typeface="等线 Light" panose="02010600030101010101" pitchFamily="2" charset="-122"/>
              </a:rPr>
              <a:t>scroll_x_offset</a:t>
            </a:r>
            <a:r>
              <a:rPr kumimoji="0" lang="en-US" altLang="zh-CN" sz="2000" b="0" i="0" u="none" strike="noStrike" cap="none" normalizeH="0" baseline="0" dirty="0">
                <a:ln>
                  <a:noFill/>
                </a:ln>
                <a:effectLst/>
                <a:latin typeface="等线 Light" panose="02010600030101010101" pitchFamily="2" charset="-122"/>
                <a:ea typeface="等线 Light" panose="02010600030101010101" pitchFamily="2" charset="-122"/>
              </a:rPr>
              <a:t> </a:t>
            </a:r>
            <a:r>
              <a:rPr kumimoji="0" lang="zh-CN" altLang="en-US" sz="2000" b="0" i="0" u="none" strike="noStrike" cap="none" normalizeH="0" baseline="0" dirty="0">
                <a:ln>
                  <a:noFill/>
                </a:ln>
                <a:effectLst/>
                <a:latin typeface="等线 Light" panose="02010600030101010101" pitchFamily="2" charset="-122"/>
                <a:ea typeface="等线 Light" panose="02010600030101010101" pitchFamily="2" charset="-122"/>
              </a:rPr>
              <a:t>变量来对整个画面进行向左偏移，只需要将其加在传给背景引擎的 </a:t>
            </a:r>
            <a:r>
              <a:rPr kumimoji="0" lang="en-US" altLang="zh-CN" sz="2000" b="0" i="0" u="none" strike="noStrike" cap="none" normalizeH="0" baseline="0" dirty="0">
                <a:ln>
                  <a:noFill/>
                </a:ln>
                <a:effectLst/>
                <a:latin typeface="等线 Light" panose="02010600030101010101" pitchFamily="2" charset="-122"/>
                <a:ea typeface="等线 Light" panose="02010600030101010101" pitchFamily="2" charset="-122"/>
              </a:rPr>
              <a:t>x </a:t>
            </a:r>
            <a:r>
              <a:rPr kumimoji="0" lang="zh-CN" altLang="en-US" sz="2000" b="0" i="0" u="none" strike="noStrike" cap="none" normalizeH="0" baseline="0" dirty="0">
                <a:ln>
                  <a:noFill/>
                </a:ln>
                <a:effectLst/>
                <a:latin typeface="等线 Light" panose="02010600030101010101" pitchFamily="2" charset="-122"/>
                <a:ea typeface="等线 Light" panose="02010600030101010101" pitchFamily="2" charset="-122"/>
              </a:rPr>
              <a:t>值上就能达到目的。这个变量的最大值应该是 </a:t>
            </a:r>
            <a:r>
              <a:rPr kumimoji="0" lang="en-US" altLang="zh-CN" sz="2000" b="0" i="0" u="none" strike="noStrike" cap="none" normalizeH="0" baseline="0" dirty="0">
                <a:ln>
                  <a:noFill/>
                </a:ln>
                <a:effectLst/>
                <a:latin typeface="等线 Light" panose="02010600030101010101" pitchFamily="2" charset="-122"/>
                <a:ea typeface="等线 Light" panose="02010600030101010101" pitchFamily="2" charset="-122"/>
              </a:rPr>
              <a:t>Tile </a:t>
            </a:r>
            <a:r>
              <a:rPr kumimoji="0" lang="zh-CN" altLang="en-US" sz="2000" b="0" i="0" u="none" strike="noStrike" cap="none" normalizeH="0" baseline="0" dirty="0">
                <a:ln>
                  <a:noFill/>
                </a:ln>
                <a:effectLst/>
                <a:latin typeface="等线 Light" panose="02010600030101010101" pitchFamily="2" charset="-122"/>
                <a:ea typeface="等线 Light" panose="02010600030101010101" pitchFamily="2" charset="-122"/>
              </a:rPr>
              <a:t>的宽度减 </a:t>
            </a:r>
            <a:r>
              <a:rPr kumimoji="0" lang="en-US" altLang="zh-CN" sz="2000" b="0" i="0" u="none" strike="noStrike" cap="none" normalizeH="0" baseline="0" dirty="0">
                <a:ln>
                  <a:noFill/>
                </a:ln>
                <a:effectLst/>
                <a:latin typeface="等线 Light" panose="02010600030101010101" pitchFamily="2" charset="-122"/>
                <a:ea typeface="等线 Light" panose="02010600030101010101" pitchFamily="2" charset="-122"/>
              </a:rPr>
              <a:t>1</a:t>
            </a:r>
            <a:r>
              <a:rPr kumimoji="0" lang="zh-CN" altLang="en-US" sz="2000" b="0" i="0" u="none" strike="noStrike" cap="none" normalizeH="0" baseline="0" dirty="0">
                <a:ln>
                  <a:noFill/>
                </a:ln>
                <a:effectLst/>
                <a:latin typeface="等线 Light" panose="02010600030101010101" pitchFamily="2" charset="-122"/>
                <a:ea typeface="等线 Light" panose="02010600030101010101" pitchFamily="2" charset="-122"/>
              </a:rPr>
              <a:t>，当这个值达到最大的时候，我们需要更新所有水管的 </a:t>
            </a:r>
            <a:r>
              <a:rPr kumimoji="0" lang="en-US" altLang="zh-CN" sz="2000" b="0" i="0" u="none" strike="noStrike" cap="none" normalizeH="0" baseline="0" dirty="0">
                <a:ln>
                  <a:noFill/>
                </a:ln>
                <a:effectLst/>
                <a:latin typeface="等线 Light" panose="02010600030101010101" pitchFamily="2" charset="-122"/>
                <a:ea typeface="等线 Light" panose="02010600030101010101" pitchFamily="2" charset="-122"/>
              </a:rPr>
              <a:t>X </a:t>
            </a:r>
            <a:r>
              <a:rPr kumimoji="0" lang="zh-CN" altLang="en-US" sz="2000" b="0" i="0" u="none" strike="noStrike" cap="none" normalizeH="0" baseline="0" dirty="0">
                <a:ln>
                  <a:noFill/>
                </a:ln>
                <a:effectLst/>
                <a:latin typeface="等线 Light" panose="02010600030101010101" pitchFamily="2" charset="-122"/>
                <a:ea typeface="等线 Light" panose="02010600030101010101" pitchFamily="2" charset="-122"/>
              </a:rPr>
              <a:t>坐标，使其减 </a:t>
            </a:r>
            <a:r>
              <a:rPr kumimoji="0" lang="en-US" altLang="zh-CN" sz="2000" b="0" i="0" u="none" strike="noStrike" cap="none" normalizeH="0" baseline="0" dirty="0">
                <a:ln>
                  <a:noFill/>
                </a:ln>
                <a:effectLst/>
                <a:latin typeface="等线 Light" panose="02010600030101010101" pitchFamily="2" charset="-122"/>
                <a:ea typeface="等线 Light" panose="02010600030101010101" pitchFamily="2" charset="-122"/>
              </a:rPr>
              <a:t>1</a:t>
            </a:r>
            <a:r>
              <a:rPr kumimoji="0" lang="zh-CN" altLang="en-US" sz="2000" b="0" i="0" u="none" strike="noStrike" cap="none" normalizeH="0" baseline="0" dirty="0">
                <a:ln>
                  <a:noFill/>
                </a:ln>
                <a:effectLst/>
                <a:latin typeface="等线 Light" panose="02010600030101010101" pitchFamily="2" charset="-122"/>
                <a:ea typeface="等线 Light" panose="02010600030101010101" pitchFamily="2" charset="-122"/>
              </a:rPr>
              <a:t>，这样就可以造成水管连续向左滚动的效果了</a:t>
            </a:r>
            <a:endParaRPr kumimoji="0" lang="zh-CN" altLang="zh-CN" sz="2000" b="0" i="0" u="none" strike="noStrike" cap="none" normalizeH="0" baseline="0" dirty="0">
              <a:ln>
                <a:noFill/>
              </a:ln>
              <a:effectLst/>
              <a:latin typeface="等线 Light" panose="02010600030101010101" pitchFamily="2" charset="-122"/>
              <a:ea typeface="等线 Light" panose="02010600030101010101" pitchFamily="2" charset="-122"/>
            </a:endParaRPr>
          </a:p>
        </p:txBody>
      </p:sp>
      <p:pic>
        <p:nvPicPr>
          <p:cNvPr id="9" name="图片 8">
            <a:extLst>
              <a:ext uri="{FF2B5EF4-FFF2-40B4-BE49-F238E27FC236}">
                <a16:creationId xmlns:a16="http://schemas.microsoft.com/office/drawing/2014/main" id="{0601D9C2-94DB-42BD-8A10-F1F2B03F5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4240" y="1002586"/>
            <a:ext cx="5039360" cy="3779520"/>
          </a:xfrm>
          <a:prstGeom prst="rect">
            <a:avLst/>
          </a:prstGeom>
        </p:spPr>
      </p:pic>
    </p:spTree>
    <p:extLst>
      <p:ext uri="{BB962C8B-B14F-4D97-AF65-F5344CB8AC3E}">
        <p14:creationId xmlns:p14="http://schemas.microsoft.com/office/powerpoint/2010/main" val="1621015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53EEF-EE94-4FB5-8095-2EF0165B37EB}"/>
              </a:ext>
            </a:extLst>
          </p:cNvPr>
          <p:cNvSpPr>
            <a:spLocks noGrp="1"/>
          </p:cNvSpPr>
          <p:nvPr>
            <p:ph type="title"/>
          </p:nvPr>
        </p:nvSpPr>
        <p:spPr>
          <a:xfrm>
            <a:off x="714692" y="494453"/>
            <a:ext cx="6234748" cy="684108"/>
          </a:xfrm>
        </p:spPr>
        <p:txBody>
          <a:bodyPr/>
          <a:lstStyle/>
          <a:p>
            <a:r>
              <a:rPr lang="zh-CN" altLang="en-US" dirty="0"/>
              <a:t>滚动分裂</a:t>
            </a:r>
          </a:p>
        </p:txBody>
      </p:sp>
      <p:sp>
        <p:nvSpPr>
          <p:cNvPr id="8" name="文本框 7">
            <a:extLst>
              <a:ext uri="{FF2B5EF4-FFF2-40B4-BE49-F238E27FC236}">
                <a16:creationId xmlns:a16="http://schemas.microsoft.com/office/drawing/2014/main" id="{AD06F88F-F61F-49EF-AFEA-8DA613A20316}"/>
              </a:ext>
            </a:extLst>
          </p:cNvPr>
          <p:cNvSpPr txBox="1"/>
          <p:nvPr/>
        </p:nvSpPr>
        <p:spPr>
          <a:xfrm>
            <a:off x="1546860" y="5040108"/>
            <a:ext cx="9098280" cy="132343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effectLst/>
                <a:latin typeface="等线 Light" panose="02010600030101010101" pitchFamily="2" charset="-122"/>
                <a:ea typeface="等线 Light" panose="02010600030101010101" pitchFamily="2" charset="-122"/>
              </a:rPr>
              <a:t>横线表示当前的扫描行，竖线表示滚动偏移量，可以看到在显示分数的时候，偏移量为 </a:t>
            </a:r>
            <a:r>
              <a:rPr kumimoji="0" lang="en-US" altLang="zh-CN" sz="2000" b="0" i="0" u="none" strike="noStrike" cap="none" normalizeH="0" baseline="0" dirty="0">
                <a:ln>
                  <a:noFill/>
                </a:ln>
                <a:effectLst/>
                <a:latin typeface="等线 Light" panose="02010600030101010101" pitchFamily="2" charset="-122"/>
                <a:ea typeface="等线 Light" panose="02010600030101010101" pitchFamily="2" charset="-122"/>
              </a:rPr>
              <a:t>0</a:t>
            </a:r>
            <a:r>
              <a:rPr kumimoji="0" lang="zh-CN" altLang="en-US" sz="2000" b="0" i="0" u="none" strike="noStrike" cap="none" normalizeH="0" baseline="0" dirty="0">
                <a:ln>
                  <a:noFill/>
                </a:ln>
                <a:effectLst/>
                <a:latin typeface="等线 Light" panose="02010600030101010101" pitchFamily="2" charset="-122"/>
                <a:ea typeface="等线 Light" panose="02010600030101010101" pitchFamily="2" charset="-122"/>
              </a:rPr>
              <a:t>，等到显示游戏内容，才开始设置偏移量。当 </a:t>
            </a:r>
            <a:r>
              <a:rPr kumimoji="0" lang="en-US" altLang="zh-CN" sz="2000" b="0" i="0" u="none" strike="noStrike" cap="none" normalizeH="0" baseline="0" dirty="0">
                <a:ln>
                  <a:noFill/>
                </a:ln>
                <a:effectLst/>
                <a:latin typeface="等线 Light" panose="02010600030101010101" pitchFamily="2" charset="-122"/>
                <a:ea typeface="等线 Light" panose="02010600030101010101" pitchFamily="2" charset="-122"/>
              </a:rPr>
              <a:t>y </a:t>
            </a:r>
            <a:r>
              <a:rPr kumimoji="0" lang="zh-CN" altLang="en-US" sz="2000" b="0" i="0" u="none" strike="noStrike" cap="none" normalizeH="0" baseline="0" dirty="0">
                <a:ln>
                  <a:noFill/>
                </a:ln>
                <a:effectLst/>
                <a:latin typeface="等线 Light" panose="02010600030101010101" pitchFamily="2" charset="-122"/>
                <a:ea typeface="等线 Light" panose="02010600030101010101" pitchFamily="2" charset="-122"/>
              </a:rPr>
              <a:t>扫描分数的时候，我们不设置偏移量，等到 </a:t>
            </a:r>
            <a:r>
              <a:rPr kumimoji="0" lang="en-US" altLang="zh-CN" sz="2000" b="0" i="0" u="none" strike="noStrike" cap="none" normalizeH="0" baseline="0" dirty="0">
                <a:ln>
                  <a:noFill/>
                </a:ln>
                <a:effectLst/>
                <a:latin typeface="等线 Light" panose="02010600030101010101" pitchFamily="2" charset="-122"/>
                <a:ea typeface="等线 Light" panose="02010600030101010101" pitchFamily="2" charset="-122"/>
              </a:rPr>
              <a:t>y </a:t>
            </a:r>
            <a:r>
              <a:rPr kumimoji="0" lang="zh-CN" altLang="en-US" sz="2000" b="0" i="0" u="none" strike="noStrike" cap="none" normalizeH="0" baseline="0" dirty="0">
                <a:ln>
                  <a:noFill/>
                </a:ln>
                <a:effectLst/>
                <a:latin typeface="等线 Light" panose="02010600030101010101" pitchFamily="2" charset="-122"/>
                <a:ea typeface="等线 Light" panose="02010600030101010101" pitchFamily="2" charset="-122"/>
              </a:rPr>
              <a:t>进入游戏内容范围，才设置应有的偏移量。这样就可以分开滚动的内容。</a:t>
            </a:r>
            <a:endParaRPr kumimoji="0" lang="zh-CN" altLang="zh-CN" sz="2000" b="0" i="0" u="none" strike="noStrike" cap="none" normalizeH="0" baseline="0" dirty="0">
              <a:ln>
                <a:noFill/>
              </a:ln>
              <a:effectLst/>
              <a:latin typeface="等线 Light" panose="02010600030101010101" pitchFamily="2" charset="-122"/>
              <a:ea typeface="等线 Light" panose="02010600030101010101" pitchFamily="2" charset="-122"/>
            </a:endParaRPr>
          </a:p>
        </p:txBody>
      </p:sp>
      <p:pic>
        <p:nvPicPr>
          <p:cNvPr id="9" name="图片 8">
            <a:extLst>
              <a:ext uri="{FF2B5EF4-FFF2-40B4-BE49-F238E27FC236}">
                <a16:creationId xmlns:a16="http://schemas.microsoft.com/office/drawing/2014/main" id="{0601D9C2-94DB-42BD-8A10-F1F2B03F5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4240" y="1002586"/>
            <a:ext cx="5039360" cy="3779520"/>
          </a:xfrm>
          <a:prstGeom prst="rect">
            <a:avLst/>
          </a:prstGeom>
        </p:spPr>
      </p:pic>
      <p:cxnSp>
        <p:nvCxnSpPr>
          <p:cNvPr id="11" name="直接连接符 10">
            <a:extLst>
              <a:ext uri="{FF2B5EF4-FFF2-40B4-BE49-F238E27FC236}">
                <a16:creationId xmlns:a16="http://schemas.microsoft.com/office/drawing/2014/main" id="{69A72C86-402D-48C6-B550-BA55AD43FD5A}"/>
              </a:ext>
            </a:extLst>
          </p:cNvPr>
          <p:cNvCxnSpPr/>
          <p:nvPr/>
        </p:nvCxnSpPr>
        <p:spPr>
          <a:xfrm>
            <a:off x="2362200" y="1300480"/>
            <a:ext cx="746760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72E5B6E-85F1-4F46-925C-B88D3F8D296B}"/>
              </a:ext>
            </a:extLst>
          </p:cNvPr>
          <p:cNvCxnSpPr/>
          <p:nvPr/>
        </p:nvCxnSpPr>
        <p:spPr>
          <a:xfrm>
            <a:off x="6339840" y="0"/>
            <a:ext cx="0" cy="493776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0730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CBF7F-CAB6-4B2A-9B28-6B1DD1B2C5D1}"/>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98B03B8F-EEDB-472B-B551-AAF3624A0310}"/>
              </a:ext>
            </a:extLst>
          </p:cNvPr>
          <p:cNvSpPr>
            <a:spLocks noGrp="1"/>
          </p:cNvSpPr>
          <p:nvPr>
            <p:ph idx="1"/>
          </p:nvPr>
        </p:nvSpPr>
        <p:spPr/>
        <p:txBody>
          <a:bodyPr/>
          <a:lstStyle/>
          <a:p>
            <a:r>
              <a:rPr lang="zh-CN" altLang="en-US" sz="3600" dirty="0">
                <a:solidFill>
                  <a:schemeClr val="tx1"/>
                </a:solidFill>
              </a:rPr>
              <a:t>实验心得：</a:t>
            </a:r>
            <a:endParaRPr lang="en-US" altLang="zh-CN" sz="3600" dirty="0">
              <a:solidFill>
                <a:schemeClr val="tx1"/>
              </a:solidFill>
            </a:endParaRPr>
          </a:p>
          <a:p>
            <a:r>
              <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在这次实验中，我们读源代码了解主要代码的作用，学习了从</a:t>
            </a:r>
            <a:r>
              <a:rPr lang="en-US"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rom</a:t>
            </a:r>
            <a:r>
              <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读取和调用文件，学会了时钟信号的分频操作，删除了一些在开发板上无法实现的功能代码。这次的实验过程让我们体会到即使拿到一份较为完备的代码，进行不同开发板上的适配仍然是一个较为复杂的过程。在开发语言相同的情况下，仍然要考虑两种不同的硬件环境下输入输出的接口以及频率等是否能匹配，为此要做出不少修改，具有一定难度。</a:t>
            </a:r>
            <a:endParaRPr lang="zh-CN" altLang="en-US" dirty="0">
              <a:solidFill>
                <a:schemeClr val="tx1"/>
              </a:solidFill>
            </a:endParaRPr>
          </a:p>
        </p:txBody>
      </p:sp>
    </p:spTree>
    <p:extLst>
      <p:ext uri="{BB962C8B-B14F-4D97-AF65-F5344CB8AC3E}">
        <p14:creationId xmlns:p14="http://schemas.microsoft.com/office/powerpoint/2010/main" val="36122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6589AA-9DD1-42CB-AC93-0F2C4E2936C9}"/>
              </a:ext>
            </a:extLst>
          </p:cNvPr>
          <p:cNvSpPr>
            <a:spLocks noGrp="1"/>
          </p:cNvSpPr>
          <p:nvPr>
            <p:ph type="title"/>
          </p:nvPr>
        </p:nvSpPr>
        <p:spPr>
          <a:xfrm>
            <a:off x="1828800" y="4599092"/>
            <a:ext cx="8534400" cy="1507067"/>
          </a:xfrm>
        </p:spPr>
        <p:txBody>
          <a:bodyPr>
            <a:normAutofit/>
          </a:bodyPr>
          <a:lstStyle/>
          <a:p>
            <a:pPr algn="ctr"/>
            <a:r>
              <a:rPr lang="zh-CN" altLang="en-US" sz="2000" dirty="0"/>
              <a:t>游戏界面展示</a:t>
            </a:r>
          </a:p>
        </p:txBody>
      </p:sp>
      <p:pic>
        <p:nvPicPr>
          <p:cNvPr id="5" name="内容占位符 4">
            <a:extLst>
              <a:ext uri="{FF2B5EF4-FFF2-40B4-BE49-F238E27FC236}">
                <a16:creationId xmlns:a16="http://schemas.microsoft.com/office/drawing/2014/main" id="{0FE023AC-3854-4167-A639-F58DAE7DA7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814" y="656303"/>
            <a:ext cx="5009586" cy="3757190"/>
          </a:xfrm>
        </p:spPr>
      </p:pic>
      <p:pic>
        <p:nvPicPr>
          <p:cNvPr id="7" name="图片 6">
            <a:extLst>
              <a:ext uri="{FF2B5EF4-FFF2-40B4-BE49-F238E27FC236}">
                <a16:creationId xmlns:a16="http://schemas.microsoft.com/office/drawing/2014/main" id="{AC2778B0-C808-4139-8278-42CDAADEA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656303"/>
            <a:ext cx="5108219" cy="3757190"/>
          </a:xfrm>
          <a:prstGeom prst="rect">
            <a:avLst/>
          </a:prstGeom>
        </p:spPr>
      </p:pic>
    </p:spTree>
    <p:extLst>
      <p:ext uri="{BB962C8B-B14F-4D97-AF65-F5344CB8AC3E}">
        <p14:creationId xmlns:p14="http://schemas.microsoft.com/office/powerpoint/2010/main" val="3586185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574F1D-5480-4622-AABA-FC229183A42A}"/>
              </a:ext>
            </a:extLst>
          </p:cNvPr>
          <p:cNvSpPr>
            <a:spLocks noGrp="1"/>
          </p:cNvSpPr>
          <p:nvPr>
            <p:ph type="title"/>
          </p:nvPr>
        </p:nvSpPr>
        <p:spPr>
          <a:xfrm>
            <a:off x="1828800" y="4578772"/>
            <a:ext cx="8534400" cy="1507067"/>
          </a:xfrm>
        </p:spPr>
        <p:txBody>
          <a:bodyPr>
            <a:normAutofit/>
          </a:bodyPr>
          <a:lstStyle/>
          <a:p>
            <a:pPr algn="ctr"/>
            <a:r>
              <a:rPr lang="zh-CN" altLang="en-US" sz="2000" dirty="0"/>
              <a:t>游戏界面展示</a:t>
            </a:r>
          </a:p>
        </p:txBody>
      </p:sp>
      <p:pic>
        <p:nvPicPr>
          <p:cNvPr id="5" name="内容占位符 4">
            <a:extLst>
              <a:ext uri="{FF2B5EF4-FFF2-40B4-BE49-F238E27FC236}">
                <a16:creationId xmlns:a16="http://schemas.microsoft.com/office/drawing/2014/main" id="{C809655E-8B0E-4BDB-B2A9-39C67C6D7E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1878" y="762588"/>
            <a:ext cx="5088244" cy="3816184"/>
          </a:xfrm>
        </p:spPr>
      </p:pic>
    </p:spTree>
    <p:extLst>
      <p:ext uri="{BB962C8B-B14F-4D97-AF65-F5344CB8AC3E}">
        <p14:creationId xmlns:p14="http://schemas.microsoft.com/office/powerpoint/2010/main" val="1263942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1DEDA-A587-4091-82E5-694ADDF533BD}"/>
              </a:ext>
            </a:extLst>
          </p:cNvPr>
          <p:cNvSpPr>
            <a:spLocks noGrp="1"/>
          </p:cNvSpPr>
          <p:nvPr>
            <p:ph type="title"/>
          </p:nvPr>
        </p:nvSpPr>
        <p:spPr>
          <a:xfrm>
            <a:off x="1828800" y="4685558"/>
            <a:ext cx="8534400" cy="1507067"/>
          </a:xfrm>
        </p:spPr>
        <p:txBody>
          <a:bodyPr>
            <a:normAutofit/>
          </a:bodyPr>
          <a:lstStyle/>
          <a:p>
            <a:r>
              <a:rPr lang="zh-CN" altLang="en-US" sz="2800" dirty="0"/>
              <a:t>实验过程重点截图：仿真波形图</a:t>
            </a:r>
          </a:p>
        </p:txBody>
      </p:sp>
      <p:pic>
        <p:nvPicPr>
          <p:cNvPr id="5" name="内容占位符 4">
            <a:extLst>
              <a:ext uri="{FF2B5EF4-FFF2-40B4-BE49-F238E27FC236}">
                <a16:creationId xmlns:a16="http://schemas.microsoft.com/office/drawing/2014/main" id="{AE488C8C-CD53-4CA8-862F-9F429DAB11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343" y="754626"/>
            <a:ext cx="4189069" cy="3614738"/>
          </a:xfrm>
        </p:spPr>
      </p:pic>
      <p:pic>
        <p:nvPicPr>
          <p:cNvPr id="9" name="图片 8">
            <a:extLst>
              <a:ext uri="{FF2B5EF4-FFF2-40B4-BE49-F238E27FC236}">
                <a16:creationId xmlns:a16="http://schemas.microsoft.com/office/drawing/2014/main" id="{0A5F866B-0558-4C38-B7BE-A9417B9C1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356" y="438432"/>
            <a:ext cx="7807288" cy="4247126"/>
          </a:xfrm>
          <a:prstGeom prst="rect">
            <a:avLst/>
          </a:prstGeom>
        </p:spPr>
      </p:pic>
    </p:spTree>
    <p:extLst>
      <p:ext uri="{BB962C8B-B14F-4D97-AF65-F5344CB8AC3E}">
        <p14:creationId xmlns:p14="http://schemas.microsoft.com/office/powerpoint/2010/main" val="1765264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EA7190-65E9-4B91-B92D-C30A81A83783}"/>
              </a:ext>
            </a:extLst>
          </p:cNvPr>
          <p:cNvSpPr>
            <a:spLocks noGrp="1"/>
          </p:cNvSpPr>
          <p:nvPr>
            <p:ph type="title"/>
          </p:nvPr>
        </p:nvSpPr>
        <p:spPr/>
        <p:txBody>
          <a:bodyPr>
            <a:normAutofit/>
          </a:bodyPr>
          <a:lstStyle/>
          <a:p>
            <a:r>
              <a:rPr lang="zh-CN" altLang="en-US" sz="2800" dirty="0"/>
              <a:t>实验过程重点截图：</a:t>
            </a:r>
            <a:r>
              <a:rPr lang="en-US" altLang="zh-CN" sz="2800" dirty="0"/>
              <a:t>source</a:t>
            </a:r>
            <a:r>
              <a:rPr lang="zh-CN" altLang="en-US" sz="2800" dirty="0"/>
              <a:t>、时钟分频</a:t>
            </a:r>
          </a:p>
        </p:txBody>
      </p:sp>
      <p:pic>
        <p:nvPicPr>
          <p:cNvPr id="5" name="内容占位符 4">
            <a:extLst>
              <a:ext uri="{FF2B5EF4-FFF2-40B4-BE49-F238E27FC236}">
                <a16:creationId xmlns:a16="http://schemas.microsoft.com/office/drawing/2014/main" id="{06BA6A22-2A9E-457B-A05D-2D1FD82FC2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12" y="560084"/>
            <a:ext cx="3649655" cy="4180855"/>
          </a:xfrm>
        </p:spPr>
      </p:pic>
      <p:pic>
        <p:nvPicPr>
          <p:cNvPr id="7" name="图片 6">
            <a:extLst>
              <a:ext uri="{FF2B5EF4-FFF2-40B4-BE49-F238E27FC236}">
                <a16:creationId xmlns:a16="http://schemas.microsoft.com/office/drawing/2014/main" id="{55995C80-B93C-49D8-A0B5-D56023CC4A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1412" y="438663"/>
            <a:ext cx="4536717" cy="4302277"/>
          </a:xfrm>
          <a:prstGeom prst="rect">
            <a:avLst/>
          </a:prstGeom>
        </p:spPr>
      </p:pic>
    </p:spTree>
    <p:extLst>
      <p:ext uri="{BB962C8B-B14F-4D97-AF65-F5344CB8AC3E}">
        <p14:creationId xmlns:p14="http://schemas.microsoft.com/office/powerpoint/2010/main" val="1842751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BB0205-39A7-4CA9-B935-5120EB0953C2}"/>
              </a:ext>
            </a:extLst>
          </p:cNvPr>
          <p:cNvSpPr>
            <a:spLocks noGrp="1"/>
          </p:cNvSpPr>
          <p:nvPr>
            <p:ph type="title"/>
          </p:nvPr>
        </p:nvSpPr>
        <p:spPr>
          <a:xfrm>
            <a:off x="684212" y="5047771"/>
            <a:ext cx="8534400" cy="1507067"/>
          </a:xfrm>
        </p:spPr>
        <p:txBody>
          <a:bodyPr/>
          <a:lstStyle/>
          <a:p>
            <a:r>
              <a:rPr lang="zh-CN" altLang="en-US" dirty="0"/>
              <a:t>实验过程重点截图：管脚分配 </a:t>
            </a:r>
          </a:p>
        </p:txBody>
      </p:sp>
      <p:pic>
        <p:nvPicPr>
          <p:cNvPr id="5" name="内容占位符 4">
            <a:extLst>
              <a:ext uri="{FF2B5EF4-FFF2-40B4-BE49-F238E27FC236}">
                <a16:creationId xmlns:a16="http://schemas.microsoft.com/office/drawing/2014/main" id="{E2241A0B-8826-4DA6-9B6A-11293E97EA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2989" y="685799"/>
            <a:ext cx="7381311" cy="4361971"/>
          </a:xfrm>
        </p:spPr>
      </p:pic>
    </p:spTree>
    <p:extLst>
      <p:ext uri="{BB962C8B-B14F-4D97-AF65-F5344CB8AC3E}">
        <p14:creationId xmlns:p14="http://schemas.microsoft.com/office/powerpoint/2010/main" val="1634066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5D69E6-D864-4709-9F8D-21F62242B370}"/>
              </a:ext>
            </a:extLst>
          </p:cNvPr>
          <p:cNvSpPr>
            <a:spLocks noGrp="1"/>
          </p:cNvSpPr>
          <p:nvPr>
            <p:ph type="title"/>
          </p:nvPr>
        </p:nvSpPr>
        <p:spPr>
          <a:xfrm>
            <a:off x="470852" y="174995"/>
            <a:ext cx="8534400" cy="1507067"/>
          </a:xfrm>
        </p:spPr>
        <p:txBody>
          <a:bodyPr/>
          <a:lstStyle/>
          <a:p>
            <a:r>
              <a:rPr lang="zh-CN" altLang="en-US" dirty="0"/>
              <a:t>架构设计</a:t>
            </a:r>
          </a:p>
        </p:txBody>
      </p:sp>
      <p:pic>
        <p:nvPicPr>
          <p:cNvPr id="5" name="内容占位符 4">
            <a:extLst>
              <a:ext uri="{FF2B5EF4-FFF2-40B4-BE49-F238E27FC236}">
                <a16:creationId xmlns:a16="http://schemas.microsoft.com/office/drawing/2014/main" id="{6729A46F-B55D-4AD5-AFF9-758726B8A8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1840" y="1295399"/>
            <a:ext cx="8534400" cy="4267201"/>
          </a:xfrm>
        </p:spPr>
      </p:pic>
    </p:spTree>
    <p:extLst>
      <p:ext uri="{BB962C8B-B14F-4D97-AF65-F5344CB8AC3E}">
        <p14:creationId xmlns:p14="http://schemas.microsoft.com/office/powerpoint/2010/main" val="1269679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FCF48-8A19-45AA-82EC-374EF4220090}"/>
              </a:ext>
            </a:extLst>
          </p:cNvPr>
          <p:cNvSpPr>
            <a:spLocks noGrp="1"/>
          </p:cNvSpPr>
          <p:nvPr>
            <p:ph type="title"/>
          </p:nvPr>
        </p:nvSpPr>
        <p:spPr>
          <a:xfrm>
            <a:off x="772703" y="4988777"/>
            <a:ext cx="8534400" cy="1507067"/>
          </a:xfrm>
        </p:spPr>
        <p:txBody>
          <a:bodyPr>
            <a:normAutofit/>
          </a:bodyPr>
          <a:lstStyle/>
          <a:p>
            <a:r>
              <a:rPr lang="zh-CN" altLang="en-US" sz="2800" dirty="0"/>
              <a:t>实验过程重点截图：</a:t>
            </a:r>
            <a:r>
              <a:rPr lang="en-US" altLang="zh-CN" sz="2800" dirty="0"/>
              <a:t>RTL</a:t>
            </a:r>
            <a:r>
              <a:rPr lang="zh-CN" altLang="en-US" sz="2800" dirty="0"/>
              <a:t>界面</a:t>
            </a:r>
          </a:p>
        </p:txBody>
      </p:sp>
      <p:pic>
        <p:nvPicPr>
          <p:cNvPr id="5" name="内容占位符 4">
            <a:extLst>
              <a:ext uri="{FF2B5EF4-FFF2-40B4-BE49-F238E27FC236}">
                <a16:creationId xmlns:a16="http://schemas.microsoft.com/office/drawing/2014/main" id="{814F9017-4287-40C8-AF10-6A716A3DB4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2157" y="733978"/>
            <a:ext cx="9487685" cy="4437789"/>
          </a:xfrm>
        </p:spPr>
      </p:pic>
    </p:spTree>
    <p:extLst>
      <p:ext uri="{BB962C8B-B14F-4D97-AF65-F5344CB8AC3E}">
        <p14:creationId xmlns:p14="http://schemas.microsoft.com/office/powerpoint/2010/main" val="2107012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0EC653-AB6C-4C22-8CCE-353186DCDC5B}"/>
              </a:ext>
            </a:extLst>
          </p:cNvPr>
          <p:cNvSpPr>
            <a:spLocks noGrp="1"/>
          </p:cNvSpPr>
          <p:nvPr>
            <p:ph type="title"/>
          </p:nvPr>
        </p:nvSpPr>
        <p:spPr>
          <a:xfrm>
            <a:off x="735012" y="250612"/>
            <a:ext cx="8534400" cy="1507067"/>
          </a:xfrm>
        </p:spPr>
        <p:txBody>
          <a:bodyPr/>
          <a:lstStyle/>
          <a:p>
            <a:r>
              <a:rPr lang="zh-CN" altLang="en-US" dirty="0"/>
              <a:t>背景图层（</a:t>
            </a:r>
            <a:r>
              <a:rPr lang="en-US" altLang="zh-CN" dirty="0"/>
              <a:t>layer【0】</a:t>
            </a:r>
            <a:r>
              <a:rPr lang="zh-CN" altLang="en-US" dirty="0"/>
              <a:t>）</a:t>
            </a:r>
          </a:p>
        </p:txBody>
      </p:sp>
      <p:pic>
        <p:nvPicPr>
          <p:cNvPr id="5" name="图片 4">
            <a:extLst>
              <a:ext uri="{FF2B5EF4-FFF2-40B4-BE49-F238E27FC236}">
                <a16:creationId xmlns:a16="http://schemas.microsoft.com/office/drawing/2014/main" id="{1DD8D1F3-8C3B-42D1-8B40-C2514417C007}"/>
              </a:ext>
            </a:extLst>
          </p:cNvPr>
          <p:cNvPicPr>
            <a:picLocks noChangeAspect="1"/>
          </p:cNvPicPr>
          <p:nvPr/>
        </p:nvPicPr>
        <p:blipFill>
          <a:blip r:embed="rId2"/>
          <a:stretch>
            <a:fillRect/>
          </a:stretch>
        </p:blipFill>
        <p:spPr>
          <a:xfrm>
            <a:off x="1447785" y="2219177"/>
            <a:ext cx="9316750" cy="1057423"/>
          </a:xfrm>
          <a:prstGeom prst="rect">
            <a:avLst/>
          </a:prstGeom>
        </p:spPr>
      </p:pic>
      <p:sp>
        <p:nvSpPr>
          <p:cNvPr id="7" name="文本框 6">
            <a:extLst>
              <a:ext uri="{FF2B5EF4-FFF2-40B4-BE49-F238E27FC236}">
                <a16:creationId xmlns:a16="http://schemas.microsoft.com/office/drawing/2014/main" id="{D5B82C09-7F7B-4814-B22A-7F325EF7A4F1}"/>
              </a:ext>
            </a:extLst>
          </p:cNvPr>
          <p:cNvSpPr txBox="1"/>
          <p:nvPr/>
        </p:nvSpPr>
        <p:spPr>
          <a:xfrm>
            <a:off x="1518920" y="3738098"/>
            <a:ext cx="9565640" cy="646331"/>
          </a:xfrm>
          <a:prstGeom prst="rect">
            <a:avLst/>
          </a:prstGeom>
          <a:noFill/>
        </p:spPr>
        <p:txBody>
          <a:bodyPr wrap="square">
            <a:spAutoFit/>
          </a:bodyPr>
          <a:lstStyle/>
          <a:p>
            <a:r>
              <a:rPr lang="zh-CN" altLang="en-US" b="0" i="0" dirty="0">
                <a:effectLst/>
                <a:latin typeface="PT Serif"/>
              </a:rPr>
              <a:t>这里 </a:t>
            </a:r>
            <a:r>
              <a:rPr lang="en-US" altLang="zh-CN" b="0" i="0" dirty="0">
                <a:effectLst/>
                <a:latin typeface="PT Serif"/>
              </a:rPr>
              <a:t>Tile </a:t>
            </a:r>
            <a:r>
              <a:rPr lang="zh-CN" altLang="en-US" b="0" i="0" dirty="0">
                <a:effectLst/>
                <a:latin typeface="PT Serif"/>
              </a:rPr>
              <a:t>指的就是在背景 </a:t>
            </a:r>
            <a:r>
              <a:rPr lang="en-US" altLang="zh-CN" b="0" i="0" dirty="0">
                <a:effectLst/>
                <a:latin typeface="PT Serif"/>
              </a:rPr>
              <a:t>ROM </a:t>
            </a:r>
            <a:r>
              <a:rPr lang="zh-CN" altLang="en-US" b="0" i="0" dirty="0">
                <a:effectLst/>
                <a:latin typeface="PT Serif"/>
              </a:rPr>
              <a:t>中存储的图像块，长宽固定。由内存信息的地址决定，按行存储，直到铺满画面为止。这样就可以节省大量的空间，因为不用存储坐标信息了。</a:t>
            </a:r>
            <a:endParaRPr lang="zh-CN" altLang="en-US" dirty="0"/>
          </a:p>
        </p:txBody>
      </p:sp>
    </p:spTree>
    <p:extLst>
      <p:ext uri="{BB962C8B-B14F-4D97-AF65-F5344CB8AC3E}">
        <p14:creationId xmlns:p14="http://schemas.microsoft.com/office/powerpoint/2010/main" val="2814152734"/>
      </p:ext>
    </p:extLst>
  </p:cSld>
  <p:clrMapOvr>
    <a:masterClrMapping/>
  </p:clrMapOvr>
</p:sld>
</file>

<file path=ppt/theme/theme1.xml><?xml version="1.0" encoding="utf-8"?>
<a:theme xmlns:a="http://schemas.openxmlformats.org/drawingml/2006/main" name="切片">
  <a:themeElements>
    <a:clrScheme name="切片">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切片">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切片">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287</TotalTime>
  <Words>760</Words>
  <Application>Microsoft Office PowerPoint</Application>
  <PresentationFormat>宽屏</PresentationFormat>
  <Paragraphs>29</Paragraphs>
  <Slides>18</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PT Serif</vt:lpstr>
      <vt:lpstr>等线 Light</vt:lpstr>
      <vt:lpstr>Arial</vt:lpstr>
      <vt:lpstr>Calibri</vt:lpstr>
      <vt:lpstr>Century Gothic</vt:lpstr>
      <vt:lpstr>Wingdings 3</vt:lpstr>
      <vt:lpstr>切片</vt:lpstr>
      <vt:lpstr>第一周实验总结</vt:lpstr>
      <vt:lpstr>游戏界面展示</vt:lpstr>
      <vt:lpstr>游戏界面展示</vt:lpstr>
      <vt:lpstr>实验过程重点截图：仿真波形图</vt:lpstr>
      <vt:lpstr>实验过程重点截图：source、时钟分频</vt:lpstr>
      <vt:lpstr>实验过程重点截图：管脚分配 </vt:lpstr>
      <vt:lpstr>架构设计</vt:lpstr>
      <vt:lpstr>实验过程重点截图：RTL界面</vt:lpstr>
      <vt:lpstr>背景图层（layer【0】）</vt:lpstr>
      <vt:lpstr>活动图层（layer[1]、layer[2]）</vt:lpstr>
      <vt:lpstr>背景融合</vt:lpstr>
      <vt:lpstr>背景融合</vt:lpstr>
      <vt:lpstr>游戏逻辑</vt:lpstr>
      <vt:lpstr>游戏逻辑</vt:lpstr>
      <vt:lpstr>碰撞检测</vt:lpstr>
      <vt:lpstr>滚动逻辑</vt:lpstr>
      <vt:lpstr>滚动分裂</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第一周实验总结</dc:title>
  <dc:creator>LI SHAOFENG</dc:creator>
  <cp:lastModifiedBy>LI SHAOFENG</cp:lastModifiedBy>
  <cp:revision>11</cp:revision>
  <dcterms:created xsi:type="dcterms:W3CDTF">2021-07-08T08:46:54Z</dcterms:created>
  <dcterms:modified xsi:type="dcterms:W3CDTF">2021-07-09T06:03:17Z</dcterms:modified>
</cp:coreProperties>
</file>